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57" r:id="rId4"/>
    <p:sldId id="258" r:id="rId5"/>
    <p:sldId id="259" r:id="rId6"/>
    <p:sldId id="262" r:id="rId7"/>
    <p:sldId id="260" r:id="rId8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10AF164-B80C-7CAE-78F1-DE3D6A2E2C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B21552B5-2238-E43B-BE98-5DF15E660C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45C6D9B0-6918-37E0-2043-55580AD458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2E3FF-50D0-4CE7-AFAE-BC0622C92C32}" type="datetimeFigureOut">
              <a:rPr lang="it-IT" smtClean="0"/>
              <a:t>12/11/2023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76AF14D2-B7CC-F7A2-7BAD-7EBBF6339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8370405D-A580-8247-A144-78360DD097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FBB83-4168-4A5B-894D-4917BC223E1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650121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187D0CA-204A-DD32-B51A-E699D256CF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D1186CE5-B099-9C8C-B153-E5A65ECC64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A31CF4FB-9A92-50A4-FBBA-B7403A881E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2E3FF-50D0-4CE7-AFAE-BC0622C92C32}" type="datetimeFigureOut">
              <a:rPr lang="it-IT" smtClean="0"/>
              <a:t>12/11/2023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7B848031-FE8A-4FEE-AA44-08BBAF424F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F1558F80-8ECD-2CCC-2FE2-E183732534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FBB83-4168-4A5B-894D-4917BC223E1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531438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B216227-770D-570F-AD24-36904921F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55864363-9B4B-7FC9-E6E9-B1C9F712BB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D0EBEBCF-D257-1381-B30F-4DE1E8256D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2E3FF-50D0-4CE7-AFAE-BC0622C92C32}" type="datetimeFigureOut">
              <a:rPr lang="it-IT" smtClean="0"/>
              <a:t>12/11/2023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38AF67B6-6CAA-6FB8-1E18-E79C06026E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0DE6F9D1-1C15-2127-0C6A-051EF0A9FD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FBB83-4168-4A5B-894D-4917BC223E1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453312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B8CE2B9-C32D-E08D-53FB-41C1BD394B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457B7E4E-8F5C-6733-16B0-FE8CCDFDBB2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1E045B30-1BAA-383D-352B-C8DDF4D783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3B9754F1-4952-4A3F-540A-561EA670F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2E3FF-50D0-4CE7-AFAE-BC0622C92C32}" type="datetimeFigureOut">
              <a:rPr lang="it-IT" smtClean="0"/>
              <a:t>12/11/2023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A087167F-B08D-3898-BC26-D85901FDFF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49E8EE64-849B-DBCB-80E6-64A7CE24BE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FBB83-4168-4A5B-894D-4917BC223E1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893786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FE0B8B6-ABF1-8B64-4B57-95246CC5A0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16D9C105-885A-06B3-1143-993E7C2EF7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6ABF3473-F736-450B-E795-B8D4889177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3FBB8431-DDB4-F8F9-ABBD-6ACAC57FD5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500CB8FF-DCF6-8B2A-8AC1-E80F055534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EA8B4212-21DC-0344-E8CC-4F0F7C107D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2E3FF-50D0-4CE7-AFAE-BC0622C92C32}" type="datetimeFigureOut">
              <a:rPr lang="it-IT" smtClean="0"/>
              <a:t>12/11/2023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93C32682-57C4-2E7C-EEB4-9A3F7DD863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C5880025-DE97-2F8C-471F-53789833E2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FBB83-4168-4A5B-894D-4917BC223E1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77673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7811BF5-43AF-2D1C-71FA-FEA9E742A1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694B7158-1CE8-D117-8914-61033A0573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2E3FF-50D0-4CE7-AFAE-BC0622C92C32}" type="datetimeFigureOut">
              <a:rPr lang="it-IT" smtClean="0"/>
              <a:t>12/11/2023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0E201177-28D8-1DC5-E960-BB558F1903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62C297C6-ABD1-5711-F640-66529F947E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FBB83-4168-4A5B-894D-4917BC223E1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143762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04FF47E8-8759-EC95-56F6-3E2C391A86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2E3FF-50D0-4CE7-AFAE-BC0622C92C32}" type="datetimeFigureOut">
              <a:rPr lang="it-IT" smtClean="0"/>
              <a:t>12/11/2023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09AAAA57-FDCA-4C52-3F26-20C3C38016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18ED1A71-79BF-7D6A-0A1E-022EE255C8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FBB83-4168-4A5B-894D-4917BC223E1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51176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B845777-F364-B018-C18D-A36464F7A9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184A5D71-DD41-4F7B-7DD8-AE6E897216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71BEBD86-A9A1-562D-F0F1-690D341771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C0982CDD-F1B4-51FB-6560-47270EABDC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2E3FF-50D0-4CE7-AFAE-BC0622C92C32}" type="datetimeFigureOut">
              <a:rPr lang="it-IT" smtClean="0"/>
              <a:t>12/11/2023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7EBCF26B-7370-60F1-1628-9B46F5B7E2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F19D99DC-0C96-D61B-E205-03694A953B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FBB83-4168-4A5B-894D-4917BC223E1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657100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B3C1F51-396C-7FB6-B2A0-7D56CD90AA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15BB8863-6D58-44F8-6B00-C4336509C39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D7F7A6D7-FF22-025E-0F49-7B13412D6F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A5E39458-5FD9-3094-FAD4-3BBF66E1F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2E3FF-50D0-4CE7-AFAE-BC0622C92C32}" type="datetimeFigureOut">
              <a:rPr lang="it-IT" smtClean="0"/>
              <a:t>12/11/2023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D9015D00-C527-F617-6D02-F9B8FE475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1B0ECE10-5F98-F4EE-DE53-673CDAC5FA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FBB83-4168-4A5B-894D-4917BC223E1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346809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2D55EEA-087D-CF82-D867-8AA9BB59F8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BB433439-B05E-42E5-9FAC-D034798D91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665AFC6C-310F-C87B-EFCC-CE885996AD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2E3FF-50D0-4CE7-AFAE-BC0622C92C32}" type="datetimeFigureOut">
              <a:rPr lang="it-IT" smtClean="0"/>
              <a:t>12/11/2023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23F31AFF-A041-490A-F6F3-E2ABA22ECE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88EEC896-B54B-590E-309A-187D65D03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FBB83-4168-4A5B-894D-4917BC223E1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018577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AC1FAB4F-F36E-5F14-54F1-236F7565EA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C36A8CA9-19F1-EB36-AF58-13D29375C8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AA15756A-0E20-0A37-7104-A95689662C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2E3FF-50D0-4CE7-AFAE-BC0622C92C32}" type="datetimeFigureOut">
              <a:rPr lang="it-IT" smtClean="0"/>
              <a:t>12/11/2023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82571F3B-6BC9-1D75-D276-3051E34F44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B3859B25-12EB-B274-3CB2-FBC033A42B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FBB83-4168-4A5B-894D-4917BC223E1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66825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692A5A25-40BD-0157-025D-38CB6C5375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AB4DA813-A9A2-8E91-2129-9F2CB7E515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DDB2AC65-BC41-428A-F424-3A1DF696E1E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72E3FF-50D0-4CE7-AFAE-BC0622C92C32}" type="datetimeFigureOut">
              <a:rPr lang="it-IT" smtClean="0"/>
              <a:t>12/11/2023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5E4A8920-480D-F1E5-F59D-58695AE74D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B2728754-D100-0939-5F72-43E64F6706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9FBB83-4168-4A5B-894D-4917BC223E1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49174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5000" r="-15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B530E96-FDAC-E0CF-A5CE-FF258CF4C6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43187" y="2331553"/>
            <a:ext cx="6905625" cy="830747"/>
          </a:xfrm>
        </p:spPr>
        <p:txBody>
          <a:bodyPr>
            <a:normAutofit fontScale="90000"/>
          </a:bodyPr>
          <a:lstStyle/>
          <a:p>
            <a:r>
              <a:rPr lang="it-IT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Le</a:t>
            </a:r>
            <a:r>
              <a:rPr lang="it-IT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DLaM Display" panose="020F0502020204030204" pitchFamily="2" charset="0"/>
                <a:ea typeface="ADLaM Display" panose="020F0502020204030204" pitchFamily="2" charset="0"/>
                <a:cs typeface="ADLaM Display" panose="020F0502020204030204" pitchFamily="2" charset="0"/>
              </a:rPr>
              <a:t> foreste friulane</a:t>
            </a:r>
          </a:p>
        </p:txBody>
      </p:sp>
    </p:spTree>
    <p:extLst>
      <p:ext uri="{BB962C8B-B14F-4D97-AF65-F5344CB8AC3E}">
        <p14:creationId xmlns:p14="http://schemas.microsoft.com/office/powerpoint/2010/main" val="8273767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4CA7E25-3038-7A16-F009-7CF4930934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26825" y="2587131"/>
            <a:ext cx="3512750" cy="1552575"/>
          </a:xfrm>
        </p:spPr>
        <p:txBody>
          <a:bodyPr anchor="b">
            <a:normAutofit fontScale="90000"/>
          </a:bodyPr>
          <a:lstStyle/>
          <a:p>
            <a:r>
              <a:rPr lang="it-IT" sz="3200" b="1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Ma prima… diamo uno sguardo al Friuli Venezia Giulia</a:t>
            </a:r>
          </a:p>
        </p:txBody>
      </p:sp>
      <p:pic>
        <p:nvPicPr>
          <p:cNvPr id="7" name="Immagine 6" descr="Immagine che contiene testo, mappa, atlante, Carattere&#10;&#10;Descrizione generata automaticamente">
            <a:extLst>
              <a:ext uri="{FF2B5EF4-FFF2-40B4-BE49-F238E27FC236}">
                <a16:creationId xmlns:a16="http://schemas.microsoft.com/office/drawing/2014/main" id="{38D09C38-46FE-065E-CE6B-28DD32E2279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8" r="6614" b="5"/>
          <a:stretch/>
        </p:blipFill>
        <p:spPr>
          <a:xfrm>
            <a:off x="13635" y="10"/>
            <a:ext cx="3115907" cy="3447822"/>
          </a:xfrm>
          <a:prstGeom prst="rect">
            <a:avLst/>
          </a:prstGeom>
        </p:spPr>
      </p:pic>
      <p:pic>
        <p:nvPicPr>
          <p:cNvPr id="9" name="Immagine 8" descr="Immagine che contiene mappa, testo&#10;&#10;Descrizione generata automaticamente con attendibilità media">
            <a:extLst>
              <a:ext uri="{FF2B5EF4-FFF2-40B4-BE49-F238E27FC236}">
                <a16:creationId xmlns:a16="http://schemas.microsoft.com/office/drawing/2014/main" id="{D78E66E1-AC3D-B1F8-66B7-3E7AF4FDF71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6" r="8302" b="5"/>
          <a:stretch/>
        </p:blipFill>
        <p:spPr>
          <a:xfrm>
            <a:off x="13635" y="3447831"/>
            <a:ext cx="3115906" cy="3410169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60919A3C-0719-81EF-AF29-3EEDD59069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3362" cy="6858000"/>
            <a:chOff x="12068638" y="0"/>
            <a:chExt cx="123362" cy="6858000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0D0FB801-BA56-640D-4248-57A83E4E34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D52A8575-530C-B315-F6C6-E265D4BF92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4139706"/>
              <a:ext cx="123362" cy="2718294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5" name="Segnaposto contenuto 4" descr="Immagine che contiene testo, mappa, atlante, schermata&#10;&#10;Descrizione generata automaticamente">
            <a:extLst>
              <a:ext uri="{FF2B5EF4-FFF2-40B4-BE49-F238E27FC236}">
                <a16:creationId xmlns:a16="http://schemas.microsoft.com/office/drawing/2014/main" id="{C41F04D1-9FC0-BEB7-FA03-82B94CD99BF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4" r="21895"/>
          <a:stretch/>
        </p:blipFill>
        <p:spPr>
          <a:xfrm>
            <a:off x="3128133" y="10"/>
            <a:ext cx="4847303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97976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50C2BA17-B68F-2946-D9D5-FAB8C91DB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425924"/>
            <a:ext cx="4646904" cy="1624520"/>
          </a:xfrm>
        </p:spPr>
        <p:txBody>
          <a:bodyPr anchor="ctr">
            <a:normAutofit/>
          </a:bodyPr>
          <a:lstStyle/>
          <a:p>
            <a:r>
              <a:rPr lang="it-IT" sz="4000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Foreste del Friuli Venezia Giulia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0E792D48-8A7C-A0BD-FDD8-4273742E8E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3564" y="2942651"/>
            <a:ext cx="5063382" cy="2688751"/>
          </a:xfrm>
        </p:spPr>
        <p:txBody>
          <a:bodyPr anchor="ctr"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it-IT" sz="2000" dirty="0"/>
              <a:t> Proprietà regionale del Cansiglio orientale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it-IT" sz="2000" dirty="0"/>
              <a:t> Proprietà regionale di Fusine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it-IT" sz="2000" dirty="0"/>
              <a:t> Proprietà regionale del </a:t>
            </a:r>
            <a:r>
              <a:rPr lang="it-IT" sz="2000" dirty="0" err="1"/>
              <a:t>Pramosio</a:t>
            </a:r>
            <a:endParaRPr lang="it-IT" sz="2000" dirty="0"/>
          </a:p>
          <a:p>
            <a:pPr>
              <a:buFont typeface="Wingdings" panose="05000000000000000000" pitchFamily="2" charset="2"/>
              <a:buChar char="Ø"/>
            </a:pPr>
            <a:r>
              <a:rPr lang="it-IT" sz="2000" dirty="0"/>
              <a:t> Proprietà regionale della </a:t>
            </a:r>
            <a:r>
              <a:rPr lang="it-IT" sz="2000" dirty="0" err="1"/>
              <a:t>Forchiutta</a:t>
            </a:r>
            <a:endParaRPr lang="it-IT" sz="2000" dirty="0"/>
          </a:p>
          <a:p>
            <a:pPr>
              <a:buFont typeface="Wingdings" panose="05000000000000000000" pitchFamily="2" charset="2"/>
              <a:buChar char="Ø"/>
            </a:pPr>
            <a:r>
              <a:rPr lang="it-IT" sz="2000" dirty="0"/>
              <a:t> Proprietà regionale del </a:t>
            </a:r>
            <a:r>
              <a:rPr lang="it-IT" sz="2000" dirty="0" err="1"/>
              <a:t>Prescudin</a:t>
            </a:r>
            <a:endParaRPr lang="it-IT" sz="2000" dirty="0"/>
          </a:p>
        </p:txBody>
      </p:sp>
      <p:pic>
        <p:nvPicPr>
          <p:cNvPr id="5" name="Immagine 4" descr="Immagine che contiene aria aperta, pianta, Foresta vergine, albero&#10;&#10;Descrizione generata automaticamente">
            <a:extLst>
              <a:ext uri="{FF2B5EF4-FFF2-40B4-BE49-F238E27FC236}">
                <a16:creationId xmlns:a16="http://schemas.microsoft.com/office/drawing/2014/main" id="{6F21E480-9AC8-A6D1-9F6D-4866A499AB8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05" r="32640" b="-1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7520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Immagine 5" descr="Immagine che contiene paesaggio, aria aperta, natura, erba&#10;&#10;Descrizione generata automaticamente">
            <a:extLst>
              <a:ext uri="{FF2B5EF4-FFF2-40B4-BE49-F238E27FC236}">
                <a16:creationId xmlns:a16="http://schemas.microsoft.com/office/drawing/2014/main" id="{89C6F4D5-8471-54DB-86E1-AC4A134987F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97" r="492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90C40107-5B23-A721-D2D8-7016F2BCE9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>
            <a:normAutofit/>
          </a:bodyPr>
          <a:lstStyle/>
          <a:p>
            <a:r>
              <a:rPr lang="it-IT" sz="4000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Foresta di Tarvisio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0490514E-136B-744C-9687-6C056204A6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4201"/>
            <a:ext cx="3822189" cy="3742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sz="2000" b="1">
                <a:ea typeface="ADLaM Display" panose="02010000000000000000" pitchFamily="2" charset="0"/>
                <a:cs typeface="ADLaM Display" panose="02010000000000000000" pitchFamily="2" charset="0"/>
              </a:rPr>
              <a:t>Dove si trova</a:t>
            </a:r>
            <a:r>
              <a:rPr lang="it-IT" sz="2000">
                <a:ea typeface="ADLaM Display" panose="02010000000000000000" pitchFamily="2" charset="0"/>
                <a:cs typeface="ADLaM Display" panose="02010000000000000000" pitchFamily="2" charset="0"/>
              </a:rPr>
              <a:t>: </a:t>
            </a:r>
            <a:r>
              <a:rPr lang="it-IT" sz="2000" i="0">
                <a:effectLst/>
                <a:ea typeface="ADLaM Display" panose="02010000000000000000" pitchFamily="2" charset="0"/>
                <a:cs typeface="ADLaM Display" panose="02010000000000000000" pitchFamily="2" charset="0"/>
              </a:rPr>
              <a:t> </a:t>
            </a:r>
            <a:r>
              <a:rPr lang="it-IT" sz="2000">
                <a:ea typeface="ADLaM Display" panose="02010000000000000000" pitchFamily="2" charset="0"/>
                <a:cs typeface="ADLaM Display" panose="02010000000000000000" pitchFamily="2" charset="0"/>
              </a:rPr>
              <a:t>in Friuli Venezia Giulia, </a:t>
            </a:r>
            <a:r>
              <a:rPr lang="it-IT" sz="2000" i="0">
                <a:effectLst/>
                <a:ea typeface="ADLaM Display" panose="02010000000000000000" pitchFamily="2" charset="0"/>
                <a:cs typeface="ADLaM Display" panose="02010000000000000000" pitchFamily="2" charset="0"/>
              </a:rPr>
              <a:t>provincia di Udine</a:t>
            </a:r>
          </a:p>
          <a:p>
            <a:pPr marL="0" indent="0">
              <a:buNone/>
            </a:pPr>
            <a:endParaRPr lang="it-IT" sz="2000" i="0">
              <a:effectLst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 marL="0" indent="0">
              <a:buNone/>
            </a:pPr>
            <a:r>
              <a:rPr lang="it-IT" sz="2000" b="1">
                <a:ea typeface="ADLaM Display" panose="02010000000000000000" pitchFamily="2" charset="0"/>
                <a:cs typeface="ADLaM Display" panose="02010000000000000000" pitchFamily="2" charset="0"/>
              </a:rPr>
              <a:t>Catena montuosa</a:t>
            </a:r>
            <a:r>
              <a:rPr lang="it-IT" sz="2000">
                <a:ea typeface="ADLaM Display" panose="02010000000000000000" pitchFamily="2" charset="0"/>
                <a:cs typeface="ADLaM Display" panose="02010000000000000000" pitchFamily="2" charset="0"/>
              </a:rPr>
              <a:t>: </a:t>
            </a:r>
            <a:r>
              <a:rPr lang="it-IT" sz="2000" i="0">
                <a:effectLst/>
                <a:ea typeface="ADLaM Display" panose="02010000000000000000" pitchFamily="2" charset="0"/>
                <a:cs typeface="ADLaM Display" panose="02010000000000000000" pitchFamily="2" charset="0"/>
              </a:rPr>
              <a:t>Alpi</a:t>
            </a:r>
          </a:p>
          <a:p>
            <a:pPr marL="0" indent="0">
              <a:buNone/>
            </a:pPr>
            <a:endParaRPr lang="it-IT" sz="2000"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 marL="0" indent="0">
              <a:buNone/>
            </a:pPr>
            <a:r>
              <a:rPr lang="it-IT" sz="2000" b="1">
                <a:ea typeface="ADLaM Display" panose="02010000000000000000" pitchFamily="2" charset="0"/>
                <a:cs typeface="ADLaM Display" panose="02010000000000000000" pitchFamily="2" charset="0"/>
              </a:rPr>
              <a:t>Estensione</a:t>
            </a:r>
            <a:r>
              <a:rPr lang="it-IT" sz="2000">
                <a:ea typeface="ADLaM Display" panose="02010000000000000000" pitchFamily="2" charset="0"/>
                <a:cs typeface="ADLaM Display" panose="02010000000000000000" pitchFamily="2" charset="0"/>
              </a:rPr>
              <a:t>: </a:t>
            </a:r>
            <a:r>
              <a:rPr lang="it-IT" sz="2000" b="0" i="0">
                <a:effectLst/>
              </a:rPr>
              <a:t>24.000 ettari</a:t>
            </a:r>
            <a:endParaRPr lang="it-IT" sz="2000">
              <a:effectLst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 marL="0" indent="0">
              <a:buNone/>
            </a:pPr>
            <a:endParaRPr lang="it-IT" sz="2000" dirty="0"/>
          </a:p>
        </p:txBody>
      </p:sp>
    </p:spTree>
    <p:extLst>
      <p:ext uri="{BB962C8B-B14F-4D97-AF65-F5344CB8AC3E}">
        <p14:creationId xmlns:p14="http://schemas.microsoft.com/office/powerpoint/2010/main" val="20791197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8858563-2498-35E4-01EC-4F572B6573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172871"/>
          </a:xfrm>
        </p:spPr>
        <p:txBody>
          <a:bodyPr/>
          <a:lstStyle/>
          <a:p>
            <a:pPr algn="ctr"/>
            <a:r>
              <a:rPr lang="it-IT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Le specie di albero più diffuse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ED7191F3-6DE8-C2BB-C6C4-6D8AEABEC8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030686"/>
            <a:ext cx="2586135" cy="469705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it-IT" dirty="0"/>
              <a:t>Abete rosso</a:t>
            </a:r>
          </a:p>
        </p:txBody>
      </p:sp>
      <p:sp>
        <p:nvSpPr>
          <p:cNvPr id="4" name="Segnaposto contenuto 2">
            <a:extLst>
              <a:ext uri="{FF2B5EF4-FFF2-40B4-BE49-F238E27FC236}">
                <a16:creationId xmlns:a16="http://schemas.microsoft.com/office/drawing/2014/main" id="{F18E0D69-D3C2-0190-4F33-8C0CD74D9215}"/>
              </a:ext>
            </a:extLst>
          </p:cNvPr>
          <p:cNvSpPr txBox="1">
            <a:spLocks/>
          </p:cNvSpPr>
          <p:nvPr/>
        </p:nvSpPr>
        <p:spPr>
          <a:xfrm>
            <a:off x="4799881" y="6023169"/>
            <a:ext cx="2586135" cy="46970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it-IT" dirty="0"/>
              <a:t>Abete bianco</a:t>
            </a:r>
          </a:p>
        </p:txBody>
      </p:sp>
      <p:sp>
        <p:nvSpPr>
          <p:cNvPr id="5" name="Segnaposto contenuto 2">
            <a:extLst>
              <a:ext uri="{FF2B5EF4-FFF2-40B4-BE49-F238E27FC236}">
                <a16:creationId xmlns:a16="http://schemas.microsoft.com/office/drawing/2014/main" id="{924952B3-8539-68EC-8ADC-EFE2F52ADB73}"/>
              </a:ext>
            </a:extLst>
          </p:cNvPr>
          <p:cNvSpPr txBox="1">
            <a:spLocks/>
          </p:cNvSpPr>
          <p:nvPr/>
        </p:nvSpPr>
        <p:spPr>
          <a:xfrm>
            <a:off x="8761562" y="6023169"/>
            <a:ext cx="2586135" cy="46970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it-IT" dirty="0"/>
              <a:t>Faggio</a:t>
            </a:r>
          </a:p>
        </p:txBody>
      </p:sp>
      <p:pic>
        <p:nvPicPr>
          <p:cNvPr id="7" name="Immagine 6" descr="Immagine che contiene pianta, aria aperta, albero, nuvola&#10;&#10;Descrizione generata automaticamente">
            <a:extLst>
              <a:ext uri="{FF2B5EF4-FFF2-40B4-BE49-F238E27FC236}">
                <a16:creationId xmlns:a16="http://schemas.microsoft.com/office/drawing/2014/main" id="{F5EA8D7F-B06A-7DC0-7938-397CB2D29A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732" y="1537996"/>
            <a:ext cx="2939197" cy="4432041"/>
          </a:xfrm>
          <a:prstGeom prst="rect">
            <a:avLst/>
          </a:prstGeom>
        </p:spPr>
      </p:pic>
      <p:pic>
        <p:nvPicPr>
          <p:cNvPr id="9" name="Immagine 8" descr="Immagine che contiene pianta, albero, aria aperta, conifera&#10;&#10;Descrizione generata automaticamente">
            <a:extLst>
              <a:ext uri="{FF2B5EF4-FFF2-40B4-BE49-F238E27FC236}">
                <a16:creationId xmlns:a16="http://schemas.microsoft.com/office/drawing/2014/main" id="{0AAB3556-B6DE-4D1D-0215-9AD2D541CD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57" y="1537996"/>
            <a:ext cx="2950473" cy="4432040"/>
          </a:xfrm>
          <a:prstGeom prst="rect">
            <a:avLst/>
          </a:prstGeom>
        </p:spPr>
      </p:pic>
      <p:pic>
        <p:nvPicPr>
          <p:cNvPr id="11" name="Immagine 10" descr="Immagine che contiene pianta, albero, aria aperta, baule/proboscide&#10;&#10;Descrizione generata automaticamente">
            <a:extLst>
              <a:ext uri="{FF2B5EF4-FFF2-40B4-BE49-F238E27FC236}">
                <a16:creationId xmlns:a16="http://schemas.microsoft.com/office/drawing/2014/main" id="{87CF3C8F-1D4E-3BFF-AB8A-CE20EC45B8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6533" y="1537996"/>
            <a:ext cx="3324030" cy="4432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1692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9FCB752-C89E-5284-F585-55FAF0F6ED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Specie di animali più diffuse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1C0B9653-CEE6-1A96-ED56-84AEBF87E9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88363" y="5259006"/>
            <a:ext cx="1648968" cy="551815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it-IT" dirty="0"/>
              <a:t>Aquila reale</a:t>
            </a:r>
          </a:p>
        </p:txBody>
      </p:sp>
      <p:sp>
        <p:nvSpPr>
          <p:cNvPr id="4" name="Segnaposto contenuto 2">
            <a:extLst>
              <a:ext uri="{FF2B5EF4-FFF2-40B4-BE49-F238E27FC236}">
                <a16:creationId xmlns:a16="http://schemas.microsoft.com/office/drawing/2014/main" id="{6AD95DC1-2B1C-D631-5077-A195268DAE54}"/>
              </a:ext>
            </a:extLst>
          </p:cNvPr>
          <p:cNvSpPr txBox="1">
            <a:spLocks/>
          </p:cNvSpPr>
          <p:nvPr/>
        </p:nvSpPr>
        <p:spPr>
          <a:xfrm>
            <a:off x="5417820" y="5259005"/>
            <a:ext cx="1356360" cy="551815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it-IT" dirty="0"/>
              <a:t>Marmotta</a:t>
            </a:r>
          </a:p>
        </p:txBody>
      </p:sp>
      <p:sp>
        <p:nvSpPr>
          <p:cNvPr id="5" name="Segnaposto contenuto 2">
            <a:extLst>
              <a:ext uri="{FF2B5EF4-FFF2-40B4-BE49-F238E27FC236}">
                <a16:creationId xmlns:a16="http://schemas.microsoft.com/office/drawing/2014/main" id="{786F278F-A35F-91F6-FC26-226ADF19781F}"/>
              </a:ext>
            </a:extLst>
          </p:cNvPr>
          <p:cNvSpPr txBox="1">
            <a:spLocks/>
          </p:cNvSpPr>
          <p:nvPr/>
        </p:nvSpPr>
        <p:spPr>
          <a:xfrm>
            <a:off x="9319260" y="5259004"/>
            <a:ext cx="1356360" cy="551815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it-IT" dirty="0"/>
              <a:t>Camoscio</a:t>
            </a:r>
          </a:p>
        </p:txBody>
      </p:sp>
      <p:pic>
        <p:nvPicPr>
          <p:cNvPr id="7" name="Immagine 6" descr="Immagine che contiene uccello, rapace, aria aperta, becco&#10;&#10;Descrizione generata automaticamente">
            <a:extLst>
              <a:ext uri="{FF2B5EF4-FFF2-40B4-BE49-F238E27FC236}">
                <a16:creationId xmlns:a16="http://schemas.microsoft.com/office/drawing/2014/main" id="{355FC1D5-474F-016D-1D82-A3607539A0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91" y="2280439"/>
            <a:ext cx="3867912" cy="2578608"/>
          </a:xfrm>
          <a:prstGeom prst="rect">
            <a:avLst/>
          </a:prstGeom>
        </p:spPr>
      </p:pic>
      <p:pic>
        <p:nvPicPr>
          <p:cNvPr id="9" name="Immagine 8" descr="Immagine che contiene mammifero, aria aperta, roditore, erba&#10;&#10;Descrizione generata automaticamente">
            <a:extLst>
              <a:ext uri="{FF2B5EF4-FFF2-40B4-BE49-F238E27FC236}">
                <a16:creationId xmlns:a16="http://schemas.microsoft.com/office/drawing/2014/main" id="{2AA1767A-82B3-0E5D-2470-568E34464C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2823" y="2280439"/>
            <a:ext cx="3871785" cy="2578608"/>
          </a:xfrm>
          <a:prstGeom prst="rect">
            <a:avLst/>
          </a:prstGeom>
        </p:spPr>
      </p:pic>
      <p:pic>
        <p:nvPicPr>
          <p:cNvPr id="11" name="Immagine 10" descr="Immagine che contiene mammifero, aria aperta, Animale terrestre, cielo&#10;&#10;Descrizione generata automaticamente">
            <a:extLst>
              <a:ext uri="{FF2B5EF4-FFF2-40B4-BE49-F238E27FC236}">
                <a16:creationId xmlns:a16="http://schemas.microsoft.com/office/drawing/2014/main" id="{0ED3D50F-595B-95F6-3500-637836ECFF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3484" y="2280439"/>
            <a:ext cx="3867912" cy="2578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9528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A6683A0-F9F7-E00A-D61E-63CC98007B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Laghi di Fusine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9CD71BE0-B59C-8271-B35B-B034762657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29614"/>
            <a:ext cx="3071327" cy="42798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sz="2100" b="1" dirty="0"/>
              <a:t>Dove si trovano</a:t>
            </a:r>
            <a:r>
              <a:rPr lang="it-IT" sz="2100" dirty="0"/>
              <a:t>: Comune di Paluzza</a:t>
            </a:r>
          </a:p>
          <a:p>
            <a:pPr marL="0" indent="0">
              <a:buNone/>
            </a:pPr>
            <a:endParaRPr lang="it-IT" sz="2100" dirty="0"/>
          </a:p>
          <a:p>
            <a:pPr marL="0" indent="0">
              <a:buNone/>
            </a:pPr>
            <a:r>
              <a:rPr lang="it-IT" sz="2100" b="1" dirty="0"/>
              <a:t>Numero laghi</a:t>
            </a:r>
            <a:r>
              <a:rPr lang="it-IT" sz="2100" dirty="0"/>
              <a:t>: 2</a:t>
            </a:r>
          </a:p>
          <a:p>
            <a:pPr marL="0" indent="0">
              <a:buNone/>
            </a:pPr>
            <a:endParaRPr lang="it-IT" sz="2100" dirty="0"/>
          </a:p>
          <a:p>
            <a:pPr marL="0" indent="0">
              <a:buNone/>
            </a:pPr>
            <a:r>
              <a:rPr lang="it-IT" sz="2100" b="1" dirty="0"/>
              <a:t>Origine</a:t>
            </a:r>
            <a:r>
              <a:rPr lang="it-IT" sz="2100" dirty="0"/>
              <a:t>: glaciale</a:t>
            </a:r>
          </a:p>
          <a:p>
            <a:pPr marL="0" indent="0">
              <a:buNone/>
            </a:pPr>
            <a:endParaRPr lang="it-IT" sz="2100" dirty="0"/>
          </a:p>
          <a:p>
            <a:pPr marL="0" indent="0">
              <a:buNone/>
            </a:pPr>
            <a:r>
              <a:rPr lang="it-IT" sz="2100" b="1" dirty="0"/>
              <a:t>Particolarità</a:t>
            </a:r>
            <a:r>
              <a:rPr lang="it-IT" sz="2100" dirty="0"/>
              <a:t>: </a:t>
            </a:r>
            <a:r>
              <a:rPr lang="it-IT" sz="2100" b="0" i="0" dirty="0">
                <a:effectLst/>
              </a:rPr>
              <a:t>la zona dei laghi è uno dei posti più freddi di tutta la regione Friuli Venezia Giulia</a:t>
            </a:r>
            <a:endParaRPr lang="it-IT" sz="2100" dirty="0"/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endParaRPr lang="it-IT" dirty="0"/>
          </a:p>
        </p:txBody>
      </p:sp>
      <p:pic>
        <p:nvPicPr>
          <p:cNvPr id="6" name="Immagine 5" descr="Immagine che contiene paesaggio, montagna, aria aperta, area selvaggia&#10;&#10;Descrizione generata automaticamente">
            <a:extLst>
              <a:ext uri="{FF2B5EF4-FFF2-40B4-BE49-F238E27FC236}">
                <a16:creationId xmlns:a16="http://schemas.microsoft.com/office/drawing/2014/main" id="{A0B2C3C8-3926-3560-5E27-F9239749D3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366" y="1552575"/>
            <a:ext cx="7992533" cy="449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58265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</TotalTime>
  <Words>123</Words>
  <Application>Microsoft Office PowerPoint</Application>
  <PresentationFormat>Widescreen</PresentationFormat>
  <Paragraphs>30</Paragraphs>
  <Slides>7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7</vt:i4>
      </vt:variant>
    </vt:vector>
  </HeadingPairs>
  <TitlesOfParts>
    <vt:vector size="13" baseType="lpstr">
      <vt:lpstr>ADLaM Display</vt:lpstr>
      <vt:lpstr>Arial</vt:lpstr>
      <vt:lpstr>Calibri</vt:lpstr>
      <vt:lpstr>Calibri Light</vt:lpstr>
      <vt:lpstr>Wingdings</vt:lpstr>
      <vt:lpstr>Tema di Office</vt:lpstr>
      <vt:lpstr>Le foreste friulane</vt:lpstr>
      <vt:lpstr>Ma prima… diamo uno sguardo al Friuli Venezia Giulia</vt:lpstr>
      <vt:lpstr>Foreste del Friuli Venezia Giulia</vt:lpstr>
      <vt:lpstr>Foresta di Tarvisio</vt:lpstr>
      <vt:lpstr>Le specie di albero più diffuse</vt:lpstr>
      <vt:lpstr>Specie di animali più diffuse</vt:lpstr>
      <vt:lpstr>Laghi di Fusine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foreste friulane</dc:title>
  <dc:creator>Ilaria Peressini</dc:creator>
  <cp:lastModifiedBy>Ilaria Peressini</cp:lastModifiedBy>
  <cp:revision>3</cp:revision>
  <dcterms:created xsi:type="dcterms:W3CDTF">2023-10-15T07:20:24Z</dcterms:created>
  <dcterms:modified xsi:type="dcterms:W3CDTF">2023-11-12T13:41:21Z</dcterms:modified>
</cp:coreProperties>
</file>