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89" r:id="rId2"/>
    <p:sldId id="290" r:id="rId3"/>
    <p:sldId id="256" r:id="rId4"/>
    <p:sldId id="258" r:id="rId5"/>
    <p:sldId id="259" r:id="rId6"/>
    <p:sldId id="261" r:id="rId7"/>
    <p:sldId id="265" r:id="rId8"/>
    <p:sldId id="266" r:id="rId9"/>
    <p:sldId id="262" r:id="rId10"/>
    <p:sldId id="263" r:id="rId11"/>
    <p:sldId id="264" r:id="rId12"/>
    <p:sldId id="257" r:id="rId13"/>
    <p:sldId id="267" r:id="rId14"/>
    <p:sldId id="268" r:id="rId15"/>
    <p:sldId id="269" r:id="rId16"/>
    <p:sldId id="270" r:id="rId17"/>
    <p:sldId id="314" r:id="rId18"/>
    <p:sldId id="315" r:id="rId19"/>
    <p:sldId id="316" r:id="rId20"/>
    <p:sldId id="271" r:id="rId21"/>
    <p:sldId id="280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3" r:id="rId31"/>
    <p:sldId id="284" r:id="rId32"/>
    <p:sldId id="286" r:id="rId33"/>
    <p:sldId id="287" r:id="rId34"/>
    <p:sldId id="288" r:id="rId35"/>
    <p:sldId id="291" r:id="rId36"/>
    <p:sldId id="295" r:id="rId37"/>
    <p:sldId id="294" r:id="rId38"/>
    <p:sldId id="292" r:id="rId39"/>
    <p:sldId id="293" r:id="rId40"/>
    <p:sldId id="296" r:id="rId41"/>
    <p:sldId id="297" r:id="rId42"/>
    <p:sldId id="308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10" r:id="rId54"/>
    <p:sldId id="309" r:id="rId55"/>
    <p:sldId id="311" r:id="rId56"/>
    <p:sldId id="312" r:id="rId57"/>
    <p:sldId id="313" r:id="rId58"/>
    <p:sldId id="282" r:id="rId59"/>
    <p:sldId id="281" r:id="rId6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20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846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27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1242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805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31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514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32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fr-F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43851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2734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656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41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7F1AF13-74EA-4C6F-A5A1-4EF17D6DEB98}" type="datetimeFigureOut">
              <a:rPr lang="fr-FR" smtClean="0"/>
              <a:t>06/07/2016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4EC725-91B9-4B14-8399-8F75F2204A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55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524000" y="1492623"/>
            <a:ext cx="9144000" cy="3778623"/>
          </a:xfrm>
        </p:spPr>
        <p:txBody>
          <a:bodyPr>
            <a:normAutofit/>
          </a:bodyPr>
          <a:lstStyle/>
          <a:p>
            <a:r>
              <a:rPr lang="fr-FR" sz="4800" dirty="0" smtClean="0">
                <a:latin typeface="Algerian" panose="04020705040A02060702" pitchFamily="82" charset="0"/>
              </a:rPr>
              <a:t>La solidarité</a:t>
            </a:r>
            <a:br>
              <a:rPr lang="fr-FR" sz="4800" dirty="0" smtClean="0">
                <a:latin typeface="Algerian" panose="04020705040A02060702" pitchFamily="82" charset="0"/>
              </a:rPr>
            </a:br>
            <a:r>
              <a:rPr lang="fr-FR" sz="2700" dirty="0">
                <a:latin typeface="Algerian" panose="04020705040A02060702" pitchFamily="82" charset="0"/>
              </a:rPr>
              <a:t/>
            </a:r>
            <a:br>
              <a:rPr lang="fr-FR" sz="2700" dirty="0">
                <a:latin typeface="Algerian" panose="04020705040A02060702" pitchFamily="82" charset="0"/>
              </a:rPr>
            </a:br>
            <a:r>
              <a:rPr lang="fr-FR" sz="2700" dirty="0" smtClean="0">
                <a:latin typeface="Algerian" panose="04020705040A02060702" pitchFamily="82" charset="0"/>
              </a:rPr>
              <a:t/>
            </a:r>
            <a:br>
              <a:rPr lang="fr-FR" sz="2700" dirty="0" smtClean="0">
                <a:latin typeface="Algerian" panose="04020705040A02060702" pitchFamily="82" charset="0"/>
              </a:rPr>
            </a:br>
            <a:r>
              <a:rPr lang="fr-FR" sz="2700" dirty="0" smtClean="0">
                <a:latin typeface="Algerian" panose="04020705040A02060702" pitchFamily="82" charset="0"/>
              </a:rPr>
              <a:t/>
            </a:r>
            <a:br>
              <a:rPr lang="fr-FR" sz="2700" dirty="0" smtClean="0">
                <a:latin typeface="Algerian" panose="04020705040A02060702" pitchFamily="82" charset="0"/>
              </a:rPr>
            </a:br>
            <a:r>
              <a:rPr lang="fr-FR" sz="2700" dirty="0" smtClean="0">
                <a:latin typeface="Algerian" panose="04020705040A02060702" pitchFamily="82" charset="0"/>
              </a:rPr>
              <a:t>exprimée, dessinée, coloriée par les élèves des écoles </a:t>
            </a:r>
            <a:r>
              <a:rPr lang="fr-FR" sz="2700" dirty="0" err="1" smtClean="0">
                <a:latin typeface="Algerian" panose="04020705040A02060702" pitchFamily="82" charset="0"/>
              </a:rPr>
              <a:t>d’ajaccio</a:t>
            </a:r>
            <a:r>
              <a:rPr lang="fr-FR" sz="2700" dirty="0" smtClean="0">
                <a:latin typeface="Algerian" panose="04020705040A02060702" pitchFamily="82" charset="0"/>
              </a:rPr>
              <a:t> 1</a:t>
            </a:r>
            <a:br>
              <a:rPr lang="fr-FR" sz="2700" dirty="0" smtClean="0">
                <a:latin typeface="Algerian" panose="04020705040A02060702" pitchFamily="82" charset="0"/>
              </a:rPr>
            </a:br>
            <a:r>
              <a:rPr lang="fr-FR" sz="2700" dirty="0" smtClean="0">
                <a:latin typeface="Algerian" panose="04020705040A02060702" pitchFamily="82" charset="0"/>
              </a:rPr>
              <a:t>2016</a:t>
            </a:r>
            <a:endParaRPr lang="fr-FR" sz="2700" dirty="0">
              <a:latin typeface="Algerian" panose="04020705040A02060702" pitchFamily="82" charset="0"/>
            </a:endParaRPr>
          </a:p>
        </p:txBody>
      </p:sp>
      <p:pic>
        <p:nvPicPr>
          <p:cNvPr id="2" name="KIDS UNITED - On Ecrit Sur Les Murs (Clip Officie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8212" y="3675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9"/>
    </mc:Choice>
    <mc:Fallback xmlns="">
      <p:transition spd="slow" advTm="6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2611"/>
          </a:xfrm>
        </p:spPr>
        <p:txBody>
          <a:bodyPr/>
          <a:lstStyle/>
          <a:p>
            <a:pPr algn="ctr"/>
            <a:r>
              <a:rPr lang="fr-FR" dirty="0" smtClean="0"/>
              <a:t>L’ école et la citoyenneté…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87736"/>
            <a:ext cx="10515600" cy="4789227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Focus sur une action: </a:t>
            </a:r>
          </a:p>
          <a:p>
            <a:pPr marL="0" indent="0">
              <a:buNone/>
            </a:pPr>
            <a:r>
              <a:rPr lang="fr-FR" dirty="0" smtClean="0"/>
              <a:t>« L’engagement individuel et collectif pour aider l’école de Tavera »</a:t>
            </a:r>
          </a:p>
          <a:p>
            <a:pPr marL="0" indent="0">
              <a:buNone/>
            </a:pPr>
            <a:r>
              <a:rPr lang="fr-FR" dirty="0" smtClean="0"/>
              <a:t>Des élèves et leur enseignants se sont mobilisés pour réagir et permettre à des enfants de continuer à apprendre.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algn="ctr"/>
            <a:r>
              <a:rPr lang="fr-FR" dirty="0" smtClean="0"/>
              <a:t>Cas pratique d’une action solidaire: </a:t>
            </a:r>
          </a:p>
          <a:p>
            <a:pPr marL="0" indent="0">
              <a:buNone/>
            </a:pPr>
            <a:r>
              <a:rPr lang="fr-FR" dirty="0" smtClean="0"/>
              <a:t>Chacun a exprimé son ressenti à travers des textes, des dessins, des œuvres plastiques. Ils ont âgés de 4 à 10ans.</a:t>
            </a:r>
          </a:p>
          <a:p>
            <a:pPr marL="0" indent="0">
              <a:buNone/>
            </a:pPr>
            <a:r>
              <a:rPr lang="fr-FR" dirty="0" smtClean="0"/>
              <a:t>En formalisant cette action par des débats, des expression écrites,  l’entraide, le comportement citoyen de chacun a pris sens.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09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6"/>
    </mc:Choice>
    <mc:Fallback xmlns="">
      <p:transition spd="slow" advTm="3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solidarité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Les enfants de l’école de </a:t>
            </a:r>
            <a:r>
              <a:rPr lang="fr-FR" dirty="0" err="1" smtClean="0"/>
              <a:t>Vero</a:t>
            </a:r>
            <a:endParaRPr lang="fr-FR" dirty="0" smtClean="0"/>
          </a:p>
          <a:p>
            <a:r>
              <a:rPr lang="fr-FR" dirty="0" smtClean="0"/>
              <a:t>(ce2/cm1/cm2)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339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6"/>
    </mc:Choice>
    <mc:Fallback xmlns="">
      <p:transition spd="slow" advTm="5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1734" y="881457"/>
            <a:ext cx="6368530" cy="5143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1214" y="441064"/>
            <a:ext cx="2657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L’école dévastée….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372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7"/>
    </mc:Choice>
    <mc:Fallback xmlns="">
      <p:transition spd="slow" advTm="6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8515" y="857250"/>
            <a:ext cx="6325496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1560" y="857250"/>
            <a:ext cx="632549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19"/>
    </mc:Choice>
    <mc:Fallback xmlns="">
      <p:transition spd="slow" advTm="581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4034" y="-363070"/>
            <a:ext cx="6347011" cy="758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99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4"/>
    </mc:Choice>
    <mc:Fallback xmlns="">
      <p:transition spd="slow" advTm="658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72062" y="-239359"/>
            <a:ext cx="6357769" cy="733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9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4"/>
    </mc:Choice>
    <mc:Fallback xmlns="">
      <p:transition spd="slow" advTm="611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37130" y="1635163"/>
            <a:ext cx="677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L’école reconstruite grâce à la solidarité…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679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89"/>
    </mc:Choice>
    <mc:Fallback xmlns="">
      <p:transition spd="slow" advTm="62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3044" y="865320"/>
            <a:ext cx="6293222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7160" y="827666"/>
            <a:ext cx="636852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6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8"/>
    </mc:Choice>
    <mc:Fallback xmlns="">
      <p:transition spd="slow" advTm="5938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33656" y="-1882587"/>
            <a:ext cx="6336256" cy="1066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92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94"/>
    </mc:Choice>
    <mc:Fallback xmlns="">
      <p:transition spd="slow" advTm="639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4033" y="-629322"/>
            <a:ext cx="6217920" cy="799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90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3"/>
    </mc:Choice>
    <mc:Fallback xmlns="">
      <p:transition spd="slow" advTm="606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678" y="505609"/>
            <a:ext cx="9208546" cy="586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26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76"/>
    </mc:Choice>
    <mc:Fallback xmlns="">
      <p:transition spd="slow" advTm="6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solidarité 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 les enfants de l’école de Bocognano et de Tavera…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9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8"/>
    </mc:Choice>
    <mc:Fallback xmlns="">
      <p:transition spd="slow" advTm="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"/>
          <a:stretch/>
        </p:blipFill>
        <p:spPr>
          <a:xfrm rot="5400000">
            <a:off x="2850777" y="-1828802"/>
            <a:ext cx="6250193" cy="1068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8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2"/>
    </mc:Choice>
    <mc:Fallback xmlns="">
      <p:transition spd="slow" advTm="491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"/>
          <a:stretch/>
        </p:blipFill>
        <p:spPr>
          <a:xfrm rot="5400000">
            <a:off x="3033656" y="-2226834"/>
            <a:ext cx="6142617" cy="11499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9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3"/>
    </mc:Choice>
    <mc:Fallback xmlns="">
      <p:transition spd="slow" advTm="523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"/>
          <a:stretch/>
        </p:blipFill>
        <p:spPr>
          <a:xfrm rot="5400000">
            <a:off x="2976282" y="-2345168"/>
            <a:ext cx="6239435" cy="1153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5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1"/>
    </mc:Choice>
    <mc:Fallback xmlns="">
      <p:transition spd="slow" advTm="541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solidarité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Les enfants de l’école </a:t>
            </a:r>
            <a:r>
              <a:rPr lang="fr-FR" dirty="0" smtClean="0"/>
              <a:t>du </a:t>
            </a:r>
            <a:r>
              <a:rPr lang="fr-FR" dirty="0" err="1" smtClean="0"/>
              <a:t>Ruppione</a:t>
            </a:r>
            <a:endParaRPr lang="fr-FR" dirty="0" smtClean="0"/>
          </a:p>
          <a:p>
            <a:r>
              <a:rPr lang="fr-FR" dirty="0" smtClean="0"/>
              <a:t>(</a:t>
            </a:r>
            <a:r>
              <a:rPr lang="fr-FR" dirty="0" smtClean="0"/>
              <a:t>ce1/ce2/cm1)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3277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6"/>
    </mc:Choice>
    <mc:Fallback xmlns="">
      <p:transition spd="slow" advTm="5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98" y="578699"/>
            <a:ext cx="10886738" cy="5746797"/>
          </a:xfrm>
        </p:spPr>
      </p:pic>
    </p:spTree>
    <p:extLst>
      <p:ext uri="{BB962C8B-B14F-4D97-AF65-F5344CB8AC3E}">
        <p14:creationId xmlns:p14="http://schemas.microsoft.com/office/powerpoint/2010/main" val="2002717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81" y="925158"/>
            <a:ext cx="10424160" cy="5464884"/>
          </a:xfrm>
        </p:spPr>
      </p:pic>
    </p:spTree>
    <p:extLst>
      <p:ext uri="{BB962C8B-B14F-4D97-AF65-F5344CB8AC3E}">
        <p14:creationId xmlns:p14="http://schemas.microsoft.com/office/powerpoint/2010/main" val="1304861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solidarité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 les enfants de l’école de Porticcio élémentaire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944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2"/>
    </mc:Choice>
    <mc:Fallback xmlns="">
      <p:transition spd="slow" advTm="3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" t="1864" r="-185" b="679"/>
          <a:stretch/>
        </p:blipFill>
        <p:spPr>
          <a:xfrm>
            <a:off x="290456" y="408791"/>
            <a:ext cx="11629017" cy="618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8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3"/>
    </mc:Choice>
    <mc:Fallback xmlns="">
      <p:transition spd="slow" advTm="3703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60000">
            <a:off x="2938293" y="-2322048"/>
            <a:ext cx="6324533" cy="11464603"/>
          </a:xfrm>
          <a:prstGeom prst="rect">
            <a:avLst/>
          </a:prstGeom>
          <a:scene3d>
            <a:camera prst="orthographicFront">
              <a:rot lat="20999989" lon="0" rev="21599992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71340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11"/>
    </mc:Choice>
    <mc:Fallback xmlns="">
      <p:transition spd="slow" advTm="1101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" y="268941"/>
            <a:ext cx="11790381" cy="636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4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4"/>
    </mc:Choice>
    <mc:Fallback xmlns="">
      <p:transition spd="slow" advTm="3944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" t="14425" r="-1689" b="-14425"/>
          <a:stretch/>
        </p:blipFill>
        <p:spPr>
          <a:xfrm rot="5400000">
            <a:off x="1366220" y="-1957893"/>
            <a:ext cx="6368527" cy="1103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6"/>
    </mc:Choice>
    <mc:Fallback xmlns="">
      <p:transition spd="slow" advTm="414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4564" y="-2377439"/>
            <a:ext cx="6347011" cy="1161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1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1"/>
    </mc:Choice>
    <mc:Fallback xmlns="">
      <p:transition spd="slow" advTm="4121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3" y="225910"/>
            <a:ext cx="11672047" cy="63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00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9"/>
    </mc:Choice>
    <mc:Fallback xmlns="">
      <p:transition spd="slow" advTm="7259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"/>
          <a:stretch/>
        </p:blipFill>
        <p:spPr>
          <a:xfrm>
            <a:off x="419547" y="236668"/>
            <a:ext cx="11499925" cy="63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7"/>
    </mc:Choice>
    <mc:Fallback xmlns="">
      <p:transition spd="slow" advTm="4297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7" y="247426"/>
            <a:ext cx="11682805" cy="632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3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9"/>
    </mc:Choice>
    <mc:Fallback xmlns="">
      <p:transition spd="slow" advTm="4169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" t="4762" r="1749"/>
          <a:stretch/>
        </p:blipFill>
        <p:spPr>
          <a:xfrm>
            <a:off x="580912" y="559398"/>
            <a:ext cx="11155681" cy="602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8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7"/>
    </mc:Choice>
    <mc:Fallback xmlns="">
      <p:transition spd="slow" advTm="4017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09251" y="2274838"/>
            <a:ext cx="86168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/>
              <a:t>La solidarité…</a:t>
            </a:r>
          </a:p>
          <a:p>
            <a:pPr algn="ctr"/>
            <a:r>
              <a:rPr lang="fr-FR" sz="4800" dirty="0" smtClean="0"/>
              <a:t>Les enfant de l’école de </a:t>
            </a:r>
          </a:p>
          <a:p>
            <a:pPr algn="ctr"/>
            <a:r>
              <a:rPr lang="fr-FR" sz="4800" dirty="0" err="1" smtClean="0"/>
              <a:t>Pietralba</a:t>
            </a:r>
            <a:r>
              <a:rPr lang="fr-FR" sz="4800" dirty="0" smtClean="0"/>
              <a:t> élémentaire</a:t>
            </a: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4193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8"/>
    </mc:Choice>
    <mc:Fallback xmlns="">
      <p:transition spd="slow" advTm="525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" t="2397" r="1927"/>
          <a:stretch/>
        </p:blipFill>
        <p:spPr>
          <a:xfrm>
            <a:off x="548640" y="527124"/>
            <a:ext cx="11198712" cy="594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0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9"/>
    </mc:Choice>
    <mc:Fallback xmlns="">
      <p:transition spd="slow" advTm="6699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76" y="262665"/>
            <a:ext cx="11672047" cy="635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6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6"/>
    </mc:Choice>
    <mc:Fallback xmlns="">
      <p:transition spd="slow" advTm="5996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702" y="-2404333"/>
            <a:ext cx="6379285" cy="1168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48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0"/>
    </mc:Choice>
    <mc:Fallback xmlns="">
      <p:transition spd="slow" advTm="62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" t="4692" r="-92" b="-2118"/>
          <a:stretch/>
        </p:blipFill>
        <p:spPr>
          <a:xfrm>
            <a:off x="484094" y="537882"/>
            <a:ext cx="11489166" cy="593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18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6"/>
    </mc:Choice>
    <mc:Fallback xmlns="">
      <p:transition spd="slow" advTm="607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3809" r="3155"/>
          <a:stretch/>
        </p:blipFill>
        <p:spPr>
          <a:xfrm>
            <a:off x="613186" y="613186"/>
            <a:ext cx="10929769" cy="586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21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7"/>
    </mc:Choice>
    <mc:Fallback xmlns="">
      <p:transition spd="slow" advTm="4497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" t="2750" r="1753"/>
          <a:stretch/>
        </p:blipFill>
        <p:spPr>
          <a:xfrm>
            <a:off x="559398" y="548640"/>
            <a:ext cx="11134164" cy="592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4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8"/>
    </mc:Choice>
    <mc:Fallback xmlns="">
      <p:transition spd="slow" advTm="420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" t="4137" r="2022"/>
          <a:stretch/>
        </p:blipFill>
        <p:spPr>
          <a:xfrm>
            <a:off x="473336" y="494852"/>
            <a:ext cx="11241742" cy="59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6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1"/>
    </mc:Choice>
    <mc:Fallback xmlns="">
      <p:transition spd="slow" advTm="4731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" t="3456" r="1647" b="176"/>
          <a:stretch/>
        </p:blipFill>
        <p:spPr>
          <a:xfrm>
            <a:off x="527125" y="602428"/>
            <a:ext cx="11241741" cy="587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16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0"/>
    </mc:Choice>
    <mc:Fallback xmlns="">
      <p:transition spd="slow" advTm="548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" t="2044" r="3509"/>
          <a:stretch/>
        </p:blipFill>
        <p:spPr>
          <a:xfrm>
            <a:off x="645459" y="505608"/>
            <a:ext cx="10865223" cy="597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11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1"/>
    </mc:Choice>
    <mc:Fallback xmlns="">
      <p:transition spd="slow" advTm="4161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2574" r="1659"/>
          <a:stretch/>
        </p:blipFill>
        <p:spPr>
          <a:xfrm>
            <a:off x="570155" y="537882"/>
            <a:ext cx="11187953" cy="593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4"/>
    </mc:Choice>
    <mc:Fallback xmlns="">
      <p:transition spd="slow" advTm="4874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" t="1777" r="1376"/>
          <a:stretch/>
        </p:blipFill>
        <p:spPr>
          <a:xfrm>
            <a:off x="451821" y="344245"/>
            <a:ext cx="11349318" cy="629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3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9"/>
    </mc:Choice>
    <mc:Fallback xmlns="">
      <p:transition spd="slow" advTm="4249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805" y="1275907"/>
            <a:ext cx="9601200" cy="430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0" y="519112"/>
            <a:ext cx="7734300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2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087" y="628650"/>
            <a:ext cx="7743825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1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528637"/>
            <a:ext cx="7696200" cy="58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9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671512"/>
            <a:ext cx="7696200" cy="551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0" y="523875"/>
            <a:ext cx="7734300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1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087" y="681037"/>
            <a:ext cx="7743825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24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0" y="685800"/>
            <a:ext cx="76962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8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0" y="695325"/>
            <a:ext cx="7734300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612" y="523875"/>
            <a:ext cx="7724775" cy="581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2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6950" y="681037"/>
            <a:ext cx="7658100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8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La solidarité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Par les élèves de l’école maternelle de Saline 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642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186" y="639034"/>
            <a:ext cx="2353683" cy="16671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72000" y="957431"/>
            <a:ext cx="5669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French Script MT" panose="03020402040607040605" pitchFamily="66" charset="0"/>
              </a:rPr>
              <a:t>Tous les élèves de l’école maternelle de Saline 5 s’unissent pour vous soutenir.</a:t>
            </a:r>
          </a:p>
          <a:p>
            <a:r>
              <a:rPr lang="fr-FR" sz="3600" dirty="0" smtClean="0">
                <a:latin typeface="French Script MT" panose="03020402040607040605" pitchFamily="66" charset="0"/>
              </a:rPr>
              <a:t>Nous espérons fortement que vous garderez votre bonne humeur et votre joie.</a:t>
            </a:r>
          </a:p>
          <a:p>
            <a:r>
              <a:rPr lang="fr-FR" sz="3600" dirty="0" smtClean="0">
                <a:latin typeface="French Script MT" panose="03020402040607040605" pitchFamily="66" charset="0"/>
              </a:rPr>
              <a:t>Nous avons bon espoir et sommes certains que votre prochaine école sera encore plus belle que celle que vous aviez.</a:t>
            </a:r>
          </a:p>
          <a:p>
            <a:r>
              <a:rPr lang="fr-FR" sz="3600" dirty="0" smtClean="0">
                <a:latin typeface="French Script MT" panose="03020402040607040605" pitchFamily="66" charset="0"/>
              </a:rPr>
              <a:t>Courage, on pense à vous!</a:t>
            </a:r>
            <a:endParaRPr lang="fr-FR" sz="3600" dirty="0">
              <a:latin typeface="French Script MT" panose="03020402040607040605" pitchFamily="66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2162287" y="1753495"/>
            <a:ext cx="2646381" cy="1008000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99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4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72651" y="-2185145"/>
            <a:ext cx="6333568" cy="1129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7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50156" y="1978262"/>
            <a:ext cx="97246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Chicago" panose="020B0806080604040204" pitchFamily="34" charset="0"/>
              </a:rPr>
              <a:t>A l’autre bout de la chaine…. Les enfants de </a:t>
            </a:r>
          </a:p>
          <a:p>
            <a:endParaRPr lang="fr-FR" sz="2800" dirty="0">
              <a:latin typeface="Chicago" panose="020B0806080604040204" pitchFamily="34" charset="0"/>
            </a:endParaRPr>
          </a:p>
          <a:p>
            <a:r>
              <a:rPr lang="fr-FR" sz="2800" dirty="0" smtClean="0">
                <a:latin typeface="Chicago" panose="020B0806080604040204" pitchFamily="34" charset="0"/>
              </a:rPr>
              <a:t>Tavera réagissent face à cet élan de solidarité. </a:t>
            </a:r>
          </a:p>
          <a:p>
            <a:endParaRPr lang="fr-FR" sz="2800" dirty="0">
              <a:latin typeface="Chicago" panose="020B0806080604040204" pitchFamily="34" charset="0"/>
            </a:endParaRPr>
          </a:p>
          <a:p>
            <a:r>
              <a:rPr lang="fr-FR" sz="2800" dirty="0" smtClean="0">
                <a:latin typeface="Chicago" panose="020B0806080604040204" pitchFamily="34" charset="0"/>
              </a:rPr>
              <a:t>Ils écrivent sur un arbre fait par les élèves de </a:t>
            </a:r>
          </a:p>
          <a:p>
            <a:endParaRPr lang="fr-FR" sz="2800" dirty="0">
              <a:latin typeface="Chicago" panose="020B0806080604040204" pitchFamily="34" charset="0"/>
            </a:endParaRPr>
          </a:p>
          <a:p>
            <a:r>
              <a:rPr lang="fr-FR" sz="2800" dirty="0" smtClean="0">
                <a:latin typeface="Chicago" panose="020B0806080604040204" pitchFamily="34" charset="0"/>
              </a:rPr>
              <a:t>Bocognano, l’arbre de l’espoir, l’arbre de la vie.</a:t>
            </a:r>
            <a:endParaRPr lang="fr-FR" sz="4800" dirty="0">
              <a:latin typeface="Chicago" panose="020B08060806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1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6"/>
    </mc:Choice>
    <mc:Fallback xmlns="">
      <p:transition spd="slow" advTm="6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84731" y="857250"/>
            <a:ext cx="6858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" t="-8628" r="1177" b="13051"/>
          <a:stretch/>
        </p:blipFill>
        <p:spPr>
          <a:xfrm rot="5400000">
            <a:off x="6350933" y="1139078"/>
            <a:ext cx="6521824" cy="4916020"/>
          </a:xfrm>
          <a:prstGeom prst="rect">
            <a:avLst/>
          </a:prstGeom>
        </p:spPr>
      </p:pic>
      <p:cxnSp>
        <p:nvCxnSpPr>
          <p:cNvPr id="6" name="Connecteur droit avec flèche 5"/>
          <p:cNvCxnSpPr/>
          <p:nvPr/>
        </p:nvCxnSpPr>
        <p:spPr>
          <a:xfrm flipV="1">
            <a:off x="3240741" y="2514600"/>
            <a:ext cx="4101353" cy="2460812"/>
          </a:xfrm>
          <a:prstGeom prst="straightConnector1">
            <a:avLst/>
          </a:prstGeom>
          <a:ln w="1238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30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1"/>
    </mc:Choice>
    <mc:Fallback xmlns="">
      <p:transition spd="slow" advTm="942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673</TotalTime>
  <Words>187</Words>
  <Application>Microsoft Office PowerPoint</Application>
  <PresentationFormat>Grand écran</PresentationFormat>
  <Paragraphs>38</Paragraphs>
  <Slides>59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5" baseType="lpstr">
      <vt:lpstr>Algerian</vt:lpstr>
      <vt:lpstr>Century Gothic</vt:lpstr>
      <vt:lpstr>Chicago</vt:lpstr>
      <vt:lpstr>French Script MT</vt:lpstr>
      <vt:lpstr>Garamond</vt:lpstr>
      <vt:lpstr>Savon</vt:lpstr>
      <vt:lpstr>La solidarité    exprimée, dessinée, coloriée par les élèves des écoles d’ajaccio 1 2016</vt:lpstr>
      <vt:lpstr>L’ école et la citoyenneté…</vt:lpstr>
      <vt:lpstr>La solidarité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solidarité …</vt:lpstr>
      <vt:lpstr>Présentation PowerPoint</vt:lpstr>
      <vt:lpstr>Présentation PowerPoint</vt:lpstr>
      <vt:lpstr>Présentation PowerPoint</vt:lpstr>
      <vt:lpstr>La solidarité</vt:lpstr>
      <vt:lpstr>Présentation PowerPoint</vt:lpstr>
      <vt:lpstr>Présentation PowerPoint</vt:lpstr>
      <vt:lpstr>La solidarité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solidarité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Nesi-Casabianca</dc:creator>
  <cp:lastModifiedBy>Marie-Antoinette Nesi-Casabianca</cp:lastModifiedBy>
  <cp:revision>65</cp:revision>
  <dcterms:created xsi:type="dcterms:W3CDTF">2016-04-08T09:52:00Z</dcterms:created>
  <dcterms:modified xsi:type="dcterms:W3CDTF">2016-07-06T08:42:39Z</dcterms:modified>
</cp:coreProperties>
</file>